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63" r:id="rId2"/>
    <p:sldId id="260" r:id="rId3"/>
    <p:sldId id="277" r:id="rId4"/>
    <p:sldId id="282" r:id="rId5"/>
    <p:sldId id="283" r:id="rId6"/>
    <p:sldId id="284" r:id="rId7"/>
    <p:sldId id="267" r:id="rId8"/>
    <p:sldId id="270" r:id="rId9"/>
    <p:sldId id="273" r:id="rId10"/>
    <p:sldId id="275" r:id="rId11"/>
    <p:sldId id="279" r:id="rId12"/>
    <p:sldId id="280" r:id="rId13"/>
    <p:sldId id="259" r:id="rId14"/>
    <p:sldId id="271" r:id="rId15"/>
    <p:sldId id="278" r:id="rId16"/>
    <p:sldId id="276" r:id="rId17"/>
    <p:sldId id="265" r:id="rId18"/>
  </p:sldIdLst>
  <p:sldSz cx="12192000" cy="6858000"/>
  <p:notesSz cx="6669088" cy="97536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A00"/>
    <a:srgbClr val="250B59"/>
    <a:srgbClr val="9F0949"/>
    <a:srgbClr val="CC9900"/>
    <a:srgbClr val="00A5B5"/>
    <a:srgbClr val="E27CE4"/>
    <a:srgbClr val="3CE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02FD-BA1D-46CB-AED3-78E181404D04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336C-3518-471E-8894-AEDDF42F94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55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92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6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8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25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79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3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0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8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49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46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5995-EC49-40A4-867D-C877DAE8D4E2}" type="datetimeFigureOut">
              <a:rPr lang="tr-TR" smtClean="0"/>
              <a:t>2.03.2020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E16B-3DBB-473E-8B15-F4A3F9EBA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5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asmus@bakircay.edu.t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akircay.edu.t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D8C839AC-82E7-4611-825B-E63472078F56}"/>
              </a:ext>
            </a:extLst>
          </p:cNvPr>
          <p:cNvSpPr/>
          <p:nvPr/>
        </p:nvSpPr>
        <p:spPr>
          <a:xfrm>
            <a:off x="742690" y="2828835"/>
            <a:ext cx="10125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2020/2021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ERASMUS+ ÖĞRENİM HAREKETLİLİĞİ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BİLGİLENDİRME TOPLANTISI</a:t>
            </a:r>
            <a:endParaRPr lang="tr-TR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Resim 3">
            <a:extLst>
              <a:ext uri="{FF2B5EF4-FFF2-40B4-BE49-F238E27FC236}">
                <a16:creationId xmlns:a16="http://schemas.microsoft.com/office/drawing/2014/main" id="{9E0BF902-B62C-4937-9D82-7344338E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2" y="336907"/>
            <a:ext cx="2459471" cy="13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 descr="Image result for ulusal ajans logo">
            <a:extLst>
              <a:ext uri="{FF2B5EF4-FFF2-40B4-BE49-F238E27FC236}">
                <a16:creationId xmlns:a16="http://schemas.microsoft.com/office/drawing/2014/main" id="{AFEC44AA-4FEE-4006-B8AA-DD2923D7F4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12309"/>
            <a:ext cx="2353045" cy="109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5BAB463-08D8-4532-9254-B9A61887E1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90" y="480004"/>
            <a:ext cx="3888740" cy="109982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5516D49D-3398-4991-A121-5DC67C4CE70B}"/>
              </a:ext>
            </a:extLst>
          </p:cNvPr>
          <p:cNvSpPr/>
          <p:nvPr/>
        </p:nvSpPr>
        <p:spPr>
          <a:xfrm>
            <a:off x="1581007" y="1836521"/>
            <a:ext cx="844914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ULUSLARARASI İLİŞKİLER VE DEĞİŞİM PROGRAMLARI KOORDİNATÖRLÜĞÜ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8090906-890C-417A-AF21-CC352D4ADC3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8"/>
          <a:stretch/>
        </p:blipFill>
        <p:spPr bwMode="auto">
          <a:xfrm>
            <a:off x="0" y="4368800"/>
            <a:ext cx="12192000" cy="248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572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255" y="1278678"/>
            <a:ext cx="11688545" cy="4259761"/>
          </a:xfrm>
        </p:spPr>
        <p:txBody>
          <a:bodyPr>
            <a:normAutofit/>
          </a:bodyPr>
          <a:lstStyle/>
          <a:p>
            <a:r>
              <a:rPr lang="tr-TR" sz="3200" dirty="0"/>
              <a:t>Erasmus hibeleri Ulusal Ajans tarafından üniversite aracılığıyla karşılıksız olarak verilir.</a:t>
            </a:r>
          </a:p>
          <a:p>
            <a:endParaRPr lang="tr-TR" sz="3200" dirty="0"/>
          </a:p>
          <a:p>
            <a:r>
              <a:rPr lang="tr-TR" sz="3200" dirty="0"/>
              <a:t>Hibeler yurtdışı öğrenim masraflarının tamamını karşılamaya yönelik değildir. </a:t>
            </a:r>
            <a:r>
              <a:rPr lang="tr-TR" sz="3200" b="1" dirty="0"/>
              <a:t>Sadece maddi bir destektir.</a:t>
            </a:r>
          </a:p>
          <a:p>
            <a:endParaRPr lang="tr-TR" sz="3200" dirty="0"/>
          </a:p>
          <a:p>
            <a:r>
              <a:rPr lang="tr-TR" sz="3200" dirty="0"/>
              <a:t>Alacağınız hibe dışında size harcamalarınız için (uçak bileti, kalacak yer, vs.) ödeme yapılmaz.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959C7B84-119B-43FD-A342-3C7C8704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7282"/>
            <a:ext cx="10515600" cy="1325563"/>
          </a:xfrm>
        </p:spPr>
        <p:txBody>
          <a:bodyPr/>
          <a:lstStyle/>
          <a:p>
            <a:r>
              <a:rPr lang="tr-TR" b="1" dirty="0" err="1">
                <a:solidFill>
                  <a:schemeClr val="accent2"/>
                </a:solidFill>
              </a:rPr>
              <a:t>Erasmus</a:t>
            </a:r>
            <a:r>
              <a:rPr lang="tr-TR" b="1" dirty="0">
                <a:solidFill>
                  <a:schemeClr val="accent2"/>
                </a:solidFill>
              </a:rPr>
              <a:t>+ Hibeleri</a:t>
            </a:r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4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255" y="1432845"/>
            <a:ext cx="11688545" cy="4259761"/>
          </a:xfrm>
        </p:spPr>
        <p:txBody>
          <a:bodyPr>
            <a:normAutofit fontScale="92500"/>
          </a:bodyPr>
          <a:lstStyle/>
          <a:p>
            <a:pPr algn="just"/>
            <a:r>
              <a:rPr lang="nn-NO" sz="3600" dirty="0"/>
              <a:t>Hibenin ilk etapta maksimum %</a:t>
            </a:r>
            <a:r>
              <a:rPr lang="tr-TR" sz="3600" dirty="0"/>
              <a:t>8</a:t>
            </a:r>
            <a:r>
              <a:rPr lang="nn-NO" sz="3600" dirty="0"/>
              <a:t>0’i ödenir</a:t>
            </a:r>
            <a:r>
              <a:rPr lang="tr-TR" sz="3600" dirty="0"/>
              <a:t>.</a:t>
            </a:r>
          </a:p>
          <a:p>
            <a:pPr algn="just"/>
            <a:endParaRPr lang="nn-NO" sz="3600" dirty="0"/>
          </a:p>
          <a:p>
            <a:pPr algn="just"/>
            <a:r>
              <a:rPr lang="tr-TR" sz="3600" dirty="0"/>
              <a:t>Kalan %20, değişim tamamlandıktan sonra dönüş belgelerinin eksiksiz olarak Koordinatörlüğe teslim edilmesinden sonra ödenir. </a:t>
            </a:r>
          </a:p>
          <a:p>
            <a:pPr algn="just"/>
            <a:endParaRPr lang="tr-TR" sz="3600" dirty="0"/>
          </a:p>
          <a:p>
            <a:pPr algn="just"/>
            <a:r>
              <a:rPr lang="tr-TR" sz="3600" dirty="0"/>
              <a:t>İsteyen öğrenciler </a:t>
            </a:r>
            <a:r>
              <a:rPr lang="tr-TR" sz="3600" dirty="0" err="1"/>
              <a:t>hibesiz</a:t>
            </a:r>
            <a:r>
              <a:rPr lang="tr-TR" sz="3600" dirty="0"/>
              <a:t> de </a:t>
            </a:r>
            <a:r>
              <a:rPr lang="tr-TR" sz="3600" dirty="0" err="1"/>
              <a:t>Erasmus</a:t>
            </a:r>
            <a:r>
              <a:rPr lang="tr-TR" sz="3600" dirty="0"/>
              <a:t> öğrencisi olabilir. Ancak hibeli öğrenciler ile aynı değerlendirme sürecine tabi olurlar.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959C7B84-119B-43FD-A342-3C7C8704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7282"/>
            <a:ext cx="10515600" cy="1325563"/>
          </a:xfrm>
        </p:spPr>
        <p:txBody>
          <a:bodyPr/>
          <a:lstStyle/>
          <a:p>
            <a:r>
              <a:rPr lang="tr-TR" b="1" dirty="0" err="1">
                <a:solidFill>
                  <a:schemeClr val="accent2"/>
                </a:solidFill>
              </a:rPr>
              <a:t>Erasmus</a:t>
            </a:r>
            <a:r>
              <a:rPr lang="tr-TR" b="1" dirty="0">
                <a:solidFill>
                  <a:schemeClr val="accent2"/>
                </a:solidFill>
              </a:rPr>
              <a:t>+ Hibeleri</a:t>
            </a:r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6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255" y="1432845"/>
            <a:ext cx="11688545" cy="425976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tr-TR" sz="3200" dirty="0"/>
              <a:t>Öğrenim hareketliliği sonrası </a:t>
            </a:r>
          </a:p>
          <a:p>
            <a:pPr lvl="1" algn="just"/>
            <a:r>
              <a:rPr lang="tr-TR" sz="2800" dirty="0"/>
              <a:t>yurtdışı yükseköğretim kurumundan alınan transkripti incelenir ve başarısız olan öğrencilerin hibelerinde kesinti yapılır. </a:t>
            </a:r>
          </a:p>
          <a:p>
            <a:pPr marL="457200" lvl="1" indent="0" algn="just">
              <a:buNone/>
            </a:pPr>
            <a:endParaRPr lang="tr-TR" sz="2800" dirty="0"/>
          </a:p>
          <a:p>
            <a:pPr lvl="1" algn="just"/>
            <a:r>
              <a:rPr lang="tr-TR" sz="2800" dirty="0"/>
              <a:t>Derslere girmediği veya yükümlülüklerini yerine getirmediği anlaşılan öğrenciye ödenen hibenin tamamı geri alınır.</a:t>
            </a:r>
          </a:p>
          <a:p>
            <a:pPr marL="0" lvl="0" indent="0" algn="just">
              <a:buNone/>
            </a:pPr>
            <a:endParaRPr lang="tr-TR" sz="3200" dirty="0"/>
          </a:p>
          <a:p>
            <a:pPr lvl="0" algn="just"/>
            <a:r>
              <a:rPr lang="tr-TR" sz="3200" dirty="0"/>
              <a:t>Zorunlu Çevrimiçi Dil Desteği (OLS) sınavını, gidiş öncesinde ve dönüşte almayan ve katılımcı anketini doldurmayan öğrencilerin hibesinin %5’lik kısmına kesinti yapılır.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959C7B84-119B-43FD-A342-3C7C8704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7282"/>
            <a:ext cx="10515600" cy="1325563"/>
          </a:xfrm>
        </p:spPr>
        <p:txBody>
          <a:bodyPr/>
          <a:lstStyle/>
          <a:p>
            <a:r>
              <a:rPr lang="tr-TR" b="1" dirty="0" err="1">
                <a:solidFill>
                  <a:schemeClr val="accent2"/>
                </a:solidFill>
              </a:rPr>
              <a:t>Erasmus</a:t>
            </a:r>
            <a:r>
              <a:rPr lang="tr-TR" b="1" dirty="0">
                <a:solidFill>
                  <a:schemeClr val="accent2"/>
                </a:solidFill>
              </a:rPr>
              <a:t>+ Hibeleri</a:t>
            </a:r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6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494DAF5-FDAE-4646-B53C-ABC32E430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98212"/>
              </p:ext>
            </p:extLst>
          </p:nvPr>
        </p:nvGraphicFramePr>
        <p:xfrm>
          <a:off x="1248478" y="799224"/>
          <a:ext cx="8796019" cy="32108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04867">
                  <a:extLst>
                    <a:ext uri="{9D8B030D-6E8A-4147-A177-3AD203B41FA5}">
                      <a16:colId xmlns:a16="http://schemas.microsoft.com/office/drawing/2014/main" val="2111915861"/>
                    </a:ext>
                  </a:extLst>
                </a:gridCol>
                <a:gridCol w="4491152">
                  <a:extLst>
                    <a:ext uri="{9D8B030D-6E8A-4147-A177-3AD203B41FA5}">
                      <a16:colId xmlns:a16="http://schemas.microsoft.com/office/drawing/2014/main" val="1038220510"/>
                    </a:ext>
                  </a:extLst>
                </a:gridCol>
              </a:tblGrid>
              <a:tr h="25216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27466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Başvuru Tarihleri</a:t>
                      </a:r>
                      <a:endParaRPr lang="tr-TR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ysClr val="windowText" lastClr="000000"/>
                          </a:solidFill>
                          <a:effectLst/>
                        </a:rPr>
                        <a:t>2 Mart - 17 Mart</a:t>
                      </a:r>
                      <a:endParaRPr lang="tr-TR" sz="16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450915"/>
                  </a:ext>
                </a:extLst>
              </a:tr>
              <a:tr h="944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Yabancı Dil Sınavı</a:t>
                      </a:r>
                      <a:endParaRPr lang="tr-TR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19 Mart</a:t>
                      </a:r>
                      <a:b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Sınav yeri ve saati Yabancı Diller Yüksekokulu</a:t>
                      </a:r>
                      <a:b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tarafından ilan edilecektir</a:t>
                      </a:r>
                      <a:endParaRPr lang="tr-TR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970692"/>
                  </a:ext>
                </a:extLst>
              </a:tr>
              <a:tr h="813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Yabancı Dil Konuşma Düzeyi Tespit Sınavı</a:t>
                      </a:r>
                      <a:endParaRPr lang="tr-TR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 Mart</a:t>
                      </a:r>
                      <a:b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Sınav yeri ve saati Yabancı Diller Yüksekokulu</a:t>
                      </a:r>
                      <a:b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tarafından ilan edilecektir</a:t>
                      </a:r>
                      <a:endParaRPr lang="tr-TR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337439"/>
                  </a:ext>
                </a:extLst>
              </a:tr>
              <a:tr h="33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ysClr val="windowText" lastClr="000000"/>
                          </a:solidFill>
                          <a:effectLst/>
                        </a:rPr>
                        <a:t>Sonuçların İlanı</a:t>
                      </a:r>
                      <a:endParaRPr lang="tr-TR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10 Nisan</a:t>
                      </a:r>
                      <a:endParaRPr lang="tr-TR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540893"/>
                  </a:ext>
                </a:extLst>
              </a:tr>
              <a:tr h="323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ysClr val="windowText" lastClr="000000"/>
                          </a:solidFill>
                          <a:effectLst/>
                        </a:rPr>
                        <a:t>Seçim Sonuçlarına İtiraz Süresi</a:t>
                      </a:r>
                      <a:endParaRPr lang="tr-TR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10 Nisan - 15 Nisan</a:t>
                      </a:r>
                      <a:endParaRPr lang="tr-TR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146716"/>
                  </a:ext>
                </a:extLst>
              </a:tr>
              <a:tr h="252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Nihai Sonuç Listesi İlanı</a:t>
                      </a:r>
                      <a:endParaRPr lang="tr-TR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17 Nisan</a:t>
                      </a:r>
                      <a:endParaRPr lang="tr-TR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575219"/>
                  </a:ext>
                </a:extLst>
              </a:tr>
            </a:tbl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:a16="http://schemas.microsoft.com/office/drawing/2014/main" id="{DD12D69B-AE7B-4C42-8199-1EFFEBA2C310}"/>
              </a:ext>
            </a:extLst>
          </p:cNvPr>
          <p:cNvSpPr/>
          <p:nvPr/>
        </p:nvSpPr>
        <p:spPr>
          <a:xfrm>
            <a:off x="4235563" y="239883"/>
            <a:ext cx="2999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ÖNEMLİ TARİHLER</a:t>
            </a:r>
            <a:endParaRPr lang="tr-TR" sz="2400" dirty="0">
              <a:solidFill>
                <a:schemeClr val="accent2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B7E41E-8961-4463-A478-B440F4DF7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5079"/>
          <a:stretch/>
        </p:blipFill>
        <p:spPr bwMode="auto">
          <a:xfrm>
            <a:off x="10044497" y="0"/>
            <a:ext cx="2147503" cy="2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1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248" y="115410"/>
            <a:ext cx="1098804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/>
                </a:solidFill>
              </a:rPr>
              <a:t>Erasmus+ Öğrenim Hareketliliği Yerleştirme Kriterleri</a:t>
            </a:r>
            <a:endParaRPr lang="tr-TR" sz="1600" b="1" dirty="0">
              <a:solidFill>
                <a:schemeClr val="accent2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graphicFrame>
        <p:nvGraphicFramePr>
          <p:cNvPr id="14" name="Tablo 13">
            <a:extLst>
              <a:ext uri="{FF2B5EF4-FFF2-40B4-BE49-F238E27FC236}">
                <a16:creationId xmlns:a16="http://schemas.microsoft.com/office/drawing/2014/main" id="{3B24FDB5-F048-4309-950A-25FD42595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82727"/>
              </p:ext>
            </p:extLst>
          </p:nvPr>
        </p:nvGraphicFramePr>
        <p:xfrm>
          <a:off x="0" y="1108616"/>
          <a:ext cx="12192000" cy="57625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995144">
                  <a:extLst>
                    <a:ext uri="{9D8B030D-6E8A-4147-A177-3AD203B41FA5}">
                      <a16:colId xmlns:a16="http://schemas.microsoft.com/office/drawing/2014/main" val="1786021596"/>
                    </a:ext>
                  </a:extLst>
                </a:gridCol>
                <a:gridCol w="3196856">
                  <a:extLst>
                    <a:ext uri="{9D8B030D-6E8A-4147-A177-3AD203B41FA5}">
                      <a16:colId xmlns:a16="http://schemas.microsoft.com/office/drawing/2014/main" val="1722209232"/>
                    </a:ext>
                  </a:extLst>
                </a:gridCol>
              </a:tblGrid>
              <a:tr h="237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Ölçüt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Ağırlıklı Puan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3143371506"/>
                  </a:ext>
                </a:extLst>
              </a:tr>
              <a:tr h="443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Akademik başarı düzeyi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%50 </a:t>
                      </a:r>
                      <a:b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(toplam 100 puan üzerinden)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1457382085"/>
                  </a:ext>
                </a:extLst>
              </a:tr>
              <a:tr h="4340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Dil seviyesi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%50</a:t>
                      </a:r>
                      <a:b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(toplam 100 puan üzerinden)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719738541"/>
                  </a:ext>
                </a:extLst>
              </a:tr>
              <a:tr h="237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Şehit ve gazi çocuklarına (durumun belgelenmesi kaydıyla)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+15 puan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3873418205"/>
                  </a:ext>
                </a:extLst>
              </a:tr>
              <a:tr h="237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Engelli öğrencilere (engelliliğin belgelenmesi kaydıyla)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+10 puan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4130976929"/>
                  </a:ext>
                </a:extLst>
              </a:tr>
              <a:tr h="463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2828 Sayılı Sosyal Hizmetler Kanunu Kapsamında haklarında koruma, bakım veya barınma kararı alınmış öğrencilere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+10 puan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1826805141"/>
                  </a:ext>
                </a:extLst>
              </a:tr>
              <a:tr h="237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Daha önce yararlanma (hibeli veya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hibesiz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-10 puan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1815812271"/>
                  </a:ext>
                </a:extLst>
              </a:tr>
              <a:tr h="237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Vatandaşı olunan ülkede hareketliliğe katılma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-10 puan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367709735"/>
                  </a:ext>
                </a:extLst>
              </a:tr>
              <a:tr h="514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Hareketliliğe seçildiği halde süresinde feragat bildiriminde bulunmaksızın hareketliliğe katılmama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-10 puan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1316941941"/>
                  </a:ext>
                </a:extLst>
              </a:tr>
              <a:tr h="514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İki hareketlilik türüne birden aynı anda başvurma (öğrencinin tercih ettiği hareketlilik türüne azaltma uygulanır)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 -10 puan 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2632190487"/>
                  </a:ext>
                </a:extLst>
              </a:tr>
              <a:tr h="91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Hareketliliğe seçilen öğrenciler için: Yükseköğretim kurumu tarafından hareketlilikle ilgili olarak düzenlenen toplantılara /eğitimlere mazeretsiz katılmama (öğrencinin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Erasmus’a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 tekrar başvurması halinde uygulanır)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 -5 puan                                                                                        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3951886118"/>
                  </a:ext>
                </a:extLst>
              </a:tr>
              <a:tr h="463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Dil sınavına gireceğini beyan edip mazeretsiz girmeme (öğrencinin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Erasmus’a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 tekrar başvurması halinde uygulanır)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-5 puan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67" marR="44367" marT="0" marB="0" anchor="ctr"/>
                </a:tc>
                <a:extLst>
                  <a:ext uri="{0D108BD9-81ED-4DB2-BD59-A6C34878D82A}">
                    <a16:rowId xmlns:a16="http://schemas.microsoft.com/office/drawing/2014/main" val="841597974"/>
                  </a:ext>
                </a:extLst>
              </a:tr>
            </a:tbl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33FC85D4-9892-4836-9773-D99ECA26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274" y="202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6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313" y="1850679"/>
            <a:ext cx="11343373" cy="35399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/>
              <a:t>Çevrimiçi Dil Desteği</a:t>
            </a:r>
          </a:p>
          <a:p>
            <a:r>
              <a:rPr lang="tr-TR" dirty="0"/>
              <a:t>Diller </a:t>
            </a:r>
          </a:p>
          <a:p>
            <a:pPr lvl="1"/>
            <a:r>
              <a:rPr lang="tr-TR" dirty="0"/>
              <a:t>Almanca, Fransızca, Hollandaca, İtalyanca, İngilizce, İspanyolca Çekçe, Danca (Danimarka dili), Yunanca, Lehçe (Polonya dili), Portekizce, İsveççe, Bulgarca, Fince, Hırvatça, Macarca, Romence, Slovakça, İrlandaca, Estonca, Letonca, Litvanyaca, Slovence ve Maltaca</a:t>
            </a:r>
          </a:p>
          <a:p>
            <a:pPr lvl="1"/>
            <a:endParaRPr lang="tr-TR" dirty="0"/>
          </a:p>
          <a:p>
            <a:r>
              <a:rPr lang="tr-TR" dirty="0"/>
              <a:t>Öğrenciler hem hareketlilik öncesinde hem sonrasında OLS sistemi üzerinden iki adet sınav olurlar.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İlk sınavdan C2 alan katılımcıların ikinci sınava girme zorunlulukları bulunmamaktadır. </a:t>
            </a:r>
            <a:endParaRPr lang="tr-TR" b="1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959C7B84-119B-43FD-A342-3C7C8704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Erasmus+ Dil Desteği ve Sınavı</a:t>
            </a:r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0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959C7B84-119B-43FD-A342-3C7C8704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27" y="927100"/>
            <a:ext cx="10690374" cy="41148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ULUSLARARASI İLİŞKİLER VE DEĞİŞİM PROGRAMLARI KOORDİNATÖRLÜĞÜ</a:t>
            </a:r>
            <a:br>
              <a:rPr lang="tr-TR" sz="3600" b="1" dirty="0"/>
            </a:br>
            <a:br>
              <a:rPr lang="tr-TR" dirty="0"/>
            </a:br>
            <a:r>
              <a:rPr lang="tr-TR" b="1" dirty="0"/>
              <a:t>uik.bakircay.edu.tr</a:t>
            </a:r>
            <a:br>
              <a:rPr lang="tr-TR" dirty="0"/>
            </a:br>
            <a:r>
              <a:rPr lang="tr-TR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erasmus@bakircay.edu.tr</a:t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958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8" y="0"/>
            <a:ext cx="12206998" cy="4962144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58" y="5398008"/>
            <a:ext cx="2272285" cy="47128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352800" y="5869296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İzmir </a:t>
            </a:r>
            <a:r>
              <a:rPr lang="tr-TR" dirty="0" err="1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Bakırçay</a:t>
            </a:r>
            <a:r>
              <a:rPr lang="tr-TR" dirty="0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Üniversitesi Seyrek, Menemen, İzmir, Türkiye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+90 232 493 00 00 </a:t>
            </a:r>
            <a:r>
              <a:rPr lang="tr-TR" dirty="0">
                <a:solidFill>
                  <a:srgbClr val="7677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tr-T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www.bakircay.edu.tr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8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8027" y="15212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Erasmus+ Programı Nedir? </a:t>
            </a:r>
            <a:endParaRPr lang="tr-TR"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252E231-936F-4615-A632-AA63F3904BC6}"/>
              </a:ext>
            </a:extLst>
          </p:cNvPr>
          <p:cNvSpPr/>
          <p:nvPr/>
        </p:nvSpPr>
        <p:spPr>
          <a:xfrm>
            <a:off x="598552" y="1701994"/>
            <a:ext cx="82690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AB ve Ulusal Ajans tarafından desteklenen bir değişim programıdır.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AB ile Türkiye’deki üniversiteler arasında kısa süreli öğrenci ve personel değişimidir.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Öğrenciler her öğrenim  kademesinde 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Erasmus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+ Öğrenim  Hareketliliğinden  minimum  3 ay maksimum 12 ay faydalanılabilir.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BDA1F6D-5E39-4CF4-8306-F0B8846A7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98" y="201668"/>
            <a:ext cx="2886669" cy="32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7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8027" y="15212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Erasmus+ Programı Nedir?</a:t>
            </a:r>
            <a:endParaRPr lang="tr-TR"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252E231-936F-4615-A632-AA63F3904BC6}"/>
              </a:ext>
            </a:extLst>
          </p:cNvPr>
          <p:cNvSpPr/>
          <p:nvPr/>
        </p:nvSpPr>
        <p:spPr>
          <a:xfrm>
            <a:off x="437855" y="1389847"/>
            <a:ext cx="3816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İzmir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Bakırçay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 Üniversitesi Erasmus Kodu: TR IZMIR10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62C035E-6ED5-4683-A3FE-6790B15E5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21" y="1287861"/>
            <a:ext cx="6899167" cy="48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7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2524"/>
            <a:ext cx="12192000" cy="544591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accent2"/>
                </a:solidFill>
              </a:rPr>
              <a:t>Yapılan Anlaşmalar</a:t>
            </a:r>
            <a:br>
              <a:rPr lang="tr-TR" sz="3600" b="1" dirty="0">
                <a:solidFill>
                  <a:schemeClr val="accent2"/>
                </a:solidFill>
              </a:rPr>
            </a:br>
            <a:br>
              <a:rPr lang="tr-TR" sz="2400" b="1" dirty="0">
                <a:solidFill>
                  <a:schemeClr val="accent2"/>
                </a:solidFill>
              </a:rPr>
            </a:b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Fen Edebiyat Fakültesi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u="sng" dirty="0">
                <a:solidFill>
                  <a:schemeClr val="accent2"/>
                </a:solidFill>
              </a:rPr>
              <a:t>Bölüm		Anlaşmalı Olunan Üniversite				Şehir/Ülke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dirty="0">
                <a:solidFill>
                  <a:srgbClr val="0070C0"/>
                </a:solidFill>
              </a:rPr>
              <a:t>Coğrafya	</a:t>
            </a:r>
            <a:r>
              <a:rPr lang="en-US" sz="2400" b="1" dirty="0" err="1">
                <a:solidFill>
                  <a:srgbClr val="0070C0"/>
                </a:solidFill>
              </a:rPr>
              <a:t>Stefancel</a:t>
            </a:r>
            <a:r>
              <a:rPr lang="en-US" sz="2400" b="1" dirty="0">
                <a:solidFill>
                  <a:srgbClr val="0070C0"/>
                </a:solidFill>
              </a:rPr>
              <a:t> Mare University of Suceava</a:t>
            </a:r>
            <a:r>
              <a:rPr lang="tr-TR" sz="2400" b="1" dirty="0">
                <a:solidFill>
                  <a:srgbClr val="0070C0"/>
                </a:solidFill>
              </a:rPr>
              <a:t>			</a:t>
            </a:r>
            <a:r>
              <a:rPr lang="tr-TR" sz="2400" b="1" dirty="0" err="1">
                <a:solidFill>
                  <a:srgbClr val="0070C0"/>
                </a:solidFill>
              </a:rPr>
              <a:t>Suceava</a:t>
            </a:r>
            <a:r>
              <a:rPr lang="tr-TR" sz="2400" b="1" dirty="0">
                <a:solidFill>
                  <a:srgbClr val="0070C0"/>
                </a:solidFill>
              </a:rPr>
              <a:t>/Romanya</a:t>
            </a:r>
            <a:br>
              <a:rPr lang="tr-TR" sz="2400" b="1" dirty="0">
                <a:solidFill>
                  <a:srgbClr val="0070C0"/>
                </a:solidFill>
              </a:rPr>
            </a:br>
            <a:r>
              <a:rPr lang="tr-TR" sz="2400" b="1" dirty="0"/>
              <a:t>	</a:t>
            </a:r>
            <a:r>
              <a:rPr lang="tr-TR" sz="2400" b="1" dirty="0">
                <a:solidFill>
                  <a:srgbClr val="9F0949"/>
                </a:solidFill>
              </a:rPr>
              <a:t>Sosyoloji	</a:t>
            </a:r>
            <a:r>
              <a:rPr lang="en-US" sz="2400" b="1" dirty="0">
                <a:solidFill>
                  <a:srgbClr val="9F0949"/>
                </a:solidFill>
              </a:rPr>
              <a:t>Nicolaus Copernicus University </a:t>
            </a:r>
            <a:r>
              <a:rPr lang="tr-TR" sz="2400" b="1" dirty="0">
                <a:solidFill>
                  <a:srgbClr val="9F0949"/>
                </a:solidFill>
              </a:rPr>
              <a:t>			Torun/Polonya</a:t>
            </a:r>
            <a:br>
              <a:rPr lang="tr-TR" sz="2400" b="1" dirty="0">
                <a:solidFill>
                  <a:srgbClr val="9F0949"/>
                </a:solidFill>
              </a:rPr>
            </a:br>
            <a:r>
              <a:rPr lang="tr-TR" sz="2400" b="1" dirty="0">
                <a:solidFill>
                  <a:srgbClr val="9F0949"/>
                </a:solidFill>
              </a:rPr>
              <a:t>	Sosyoloji 	</a:t>
            </a:r>
            <a:r>
              <a:rPr lang="en-US" sz="2400" b="1" dirty="0" err="1">
                <a:solidFill>
                  <a:srgbClr val="9F0949"/>
                </a:solidFill>
              </a:rPr>
              <a:t>Panteion</a:t>
            </a:r>
            <a:r>
              <a:rPr lang="en-US" sz="2400" b="1" dirty="0">
                <a:solidFill>
                  <a:srgbClr val="9F0949"/>
                </a:solidFill>
              </a:rPr>
              <a:t> University of Social and Political Sciences</a:t>
            </a:r>
            <a:r>
              <a:rPr lang="tr-TR" sz="2400" b="1" dirty="0">
                <a:solidFill>
                  <a:srgbClr val="9F0949"/>
                </a:solidFill>
              </a:rPr>
              <a:t>	Atina/Yunanistan</a:t>
            </a:r>
            <a:br>
              <a:rPr lang="tr-TR" sz="2000" b="1" dirty="0">
                <a:solidFill>
                  <a:schemeClr val="accent2"/>
                </a:solidFill>
              </a:rPr>
            </a:br>
            <a:br>
              <a:rPr lang="tr-TR" sz="2000" b="1" dirty="0">
                <a:solidFill>
                  <a:schemeClr val="accent2"/>
                </a:solidFill>
              </a:rPr>
            </a:b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İktisadi ve İdari Bilimler Fakültesi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u="sng" dirty="0">
                <a:solidFill>
                  <a:schemeClr val="accent2"/>
                </a:solidFill>
              </a:rPr>
              <a:t>Bölüm		 Anlaşmalı Olunan Üniversite				Şehir/Ülke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İktisat		 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Azores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					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Ponta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Delgada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/Portekiz</a:t>
            </a:r>
            <a:b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	İktisat		 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Belgrade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					Belgrad/Sırbistan</a:t>
            </a:r>
            <a:br>
              <a:rPr lang="tr-TR" sz="2400" b="1" dirty="0"/>
            </a:br>
            <a:r>
              <a:rPr lang="tr-TR" sz="2400" b="1" dirty="0"/>
              <a:t>	</a:t>
            </a:r>
            <a:r>
              <a:rPr lang="tr-TR" sz="2400" b="1" dirty="0">
                <a:solidFill>
                  <a:srgbClr val="7030A0"/>
                </a:solidFill>
              </a:rPr>
              <a:t>İşletme		 </a:t>
            </a:r>
            <a:r>
              <a:rPr lang="tr-TR" sz="2400" b="1" dirty="0" err="1">
                <a:solidFill>
                  <a:srgbClr val="7030A0"/>
                </a:solidFill>
              </a:rPr>
              <a:t>University</a:t>
            </a:r>
            <a:r>
              <a:rPr lang="tr-TR" sz="2400" b="1" dirty="0">
                <a:solidFill>
                  <a:srgbClr val="7030A0"/>
                </a:solidFill>
              </a:rPr>
              <a:t> of </a:t>
            </a:r>
            <a:r>
              <a:rPr lang="tr-TR" sz="2400" b="1" dirty="0" err="1">
                <a:solidFill>
                  <a:srgbClr val="7030A0"/>
                </a:solidFill>
              </a:rPr>
              <a:t>Azores</a:t>
            </a:r>
            <a:r>
              <a:rPr lang="tr-TR" sz="2400" b="1" dirty="0">
                <a:solidFill>
                  <a:srgbClr val="7030A0"/>
                </a:solidFill>
              </a:rPr>
              <a:t>					</a:t>
            </a:r>
            <a:r>
              <a:rPr lang="tr-TR" sz="2400" b="1" dirty="0" err="1">
                <a:solidFill>
                  <a:srgbClr val="7030A0"/>
                </a:solidFill>
              </a:rPr>
              <a:t>Ponta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Delgada</a:t>
            </a:r>
            <a:r>
              <a:rPr lang="tr-TR" sz="2400" b="1" dirty="0">
                <a:solidFill>
                  <a:srgbClr val="7030A0"/>
                </a:solidFill>
              </a:rPr>
              <a:t>/Portekiz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br>
              <a:rPr lang="tr-TR" sz="2000" b="1" dirty="0">
                <a:solidFill>
                  <a:schemeClr val="accent2"/>
                </a:solidFill>
              </a:rPr>
            </a:br>
            <a:endParaRPr lang="tr-TR" sz="2400"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2524"/>
            <a:ext cx="12192000" cy="544591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accent2"/>
                </a:solidFill>
              </a:rPr>
              <a:t>Yapılan Anlaşmalar</a:t>
            </a:r>
            <a:br>
              <a:rPr lang="tr-TR" sz="3600" b="1" dirty="0">
                <a:solidFill>
                  <a:schemeClr val="accent2"/>
                </a:solidFill>
              </a:rPr>
            </a:br>
            <a:br>
              <a:rPr lang="tr-TR" sz="3600" b="1" dirty="0">
                <a:solidFill>
                  <a:schemeClr val="accent2"/>
                </a:solidFill>
              </a:rPr>
            </a:b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İktisadi ve İdari Bilimler Fakültesi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u="sng" dirty="0">
                <a:solidFill>
                  <a:schemeClr val="accent2"/>
                </a:solidFill>
              </a:rPr>
              <a:t>Bölüm				Anlaşmalı Olunan Üniversite		Şehir/Ülke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dirty="0">
                <a:solidFill>
                  <a:srgbClr val="00A5B5"/>
                </a:solidFill>
              </a:rPr>
              <a:t>Yönetim Bilişim Sistemleri	</a:t>
            </a:r>
            <a:r>
              <a:rPr lang="tr-TR" sz="2400" b="1" dirty="0" err="1">
                <a:solidFill>
                  <a:srgbClr val="00A5B5"/>
                </a:solidFill>
              </a:rPr>
              <a:t>University</a:t>
            </a:r>
            <a:r>
              <a:rPr lang="tr-TR" sz="2400" b="1" dirty="0">
                <a:solidFill>
                  <a:srgbClr val="00A5B5"/>
                </a:solidFill>
              </a:rPr>
              <a:t> of </a:t>
            </a:r>
            <a:r>
              <a:rPr lang="tr-TR" sz="2400" b="1" dirty="0" err="1">
                <a:solidFill>
                  <a:srgbClr val="00A5B5"/>
                </a:solidFill>
              </a:rPr>
              <a:t>Thessaly</a:t>
            </a:r>
            <a:r>
              <a:rPr lang="tr-TR" sz="2400" b="1" dirty="0">
                <a:solidFill>
                  <a:srgbClr val="00A5B5"/>
                </a:solidFill>
              </a:rPr>
              <a:t>			</a:t>
            </a:r>
            <a:r>
              <a:rPr lang="tr-TR" sz="2400" b="1" dirty="0" err="1">
                <a:solidFill>
                  <a:srgbClr val="00A5B5"/>
                </a:solidFill>
              </a:rPr>
              <a:t>Volos</a:t>
            </a:r>
            <a:r>
              <a:rPr lang="tr-TR" sz="2400" b="1" dirty="0">
                <a:solidFill>
                  <a:srgbClr val="00A5B5"/>
                </a:solidFill>
              </a:rPr>
              <a:t>/Yunanistan</a:t>
            </a:r>
            <a:br>
              <a:rPr lang="tr-TR" sz="2400" b="1" dirty="0">
                <a:solidFill>
                  <a:srgbClr val="00A5B5"/>
                </a:solidFill>
              </a:rPr>
            </a:br>
            <a:r>
              <a:rPr lang="tr-TR" sz="2400" b="1" dirty="0">
                <a:solidFill>
                  <a:srgbClr val="00A5B5"/>
                </a:solidFill>
              </a:rPr>
              <a:t>	Yönetim Bilişim Sistemleri 	</a:t>
            </a:r>
            <a:r>
              <a:rPr lang="en-US" sz="2400" b="1" dirty="0">
                <a:solidFill>
                  <a:srgbClr val="00A5B5"/>
                </a:solidFill>
              </a:rPr>
              <a:t>The European University of Atlantic </a:t>
            </a:r>
            <a:r>
              <a:rPr lang="tr-TR" sz="2400" b="1" dirty="0">
                <a:solidFill>
                  <a:srgbClr val="00A5B5"/>
                </a:solidFill>
              </a:rPr>
              <a:t>	</a:t>
            </a:r>
            <a:r>
              <a:rPr lang="tr-TR" sz="2400" b="1" dirty="0" err="1">
                <a:solidFill>
                  <a:srgbClr val="00A5B5"/>
                </a:solidFill>
              </a:rPr>
              <a:t>Santander</a:t>
            </a:r>
            <a:r>
              <a:rPr lang="tr-TR" sz="2400" b="1" dirty="0">
                <a:solidFill>
                  <a:srgbClr val="00A5B5"/>
                </a:solidFill>
              </a:rPr>
              <a:t> /İspanya</a:t>
            </a:r>
            <a:br>
              <a:rPr lang="tr-TR" sz="2400" b="1" dirty="0">
                <a:solidFill>
                  <a:srgbClr val="00A5B5"/>
                </a:solidFill>
              </a:rPr>
            </a:br>
            <a:r>
              <a:rPr lang="tr-TR" sz="2400" b="1" dirty="0">
                <a:solidFill>
                  <a:srgbClr val="00A5B5"/>
                </a:solidFill>
              </a:rPr>
              <a:t>	Yönetim Bilişim Sistemleri	</a:t>
            </a:r>
            <a:r>
              <a:rPr lang="tr-TR" sz="2400" b="1" dirty="0" err="1">
                <a:solidFill>
                  <a:srgbClr val="00A5B5"/>
                </a:solidFill>
              </a:rPr>
              <a:t>University</a:t>
            </a:r>
            <a:r>
              <a:rPr lang="tr-TR" sz="2400" b="1" dirty="0">
                <a:solidFill>
                  <a:srgbClr val="00A5B5"/>
                </a:solidFill>
              </a:rPr>
              <a:t> of </a:t>
            </a:r>
            <a:r>
              <a:rPr lang="tr-TR" sz="2400" b="1" dirty="0" err="1">
                <a:solidFill>
                  <a:srgbClr val="00A5B5"/>
                </a:solidFill>
              </a:rPr>
              <a:t>Azores</a:t>
            </a:r>
            <a:r>
              <a:rPr lang="tr-TR" sz="2400" b="1" dirty="0">
                <a:solidFill>
                  <a:srgbClr val="00A5B5"/>
                </a:solidFill>
              </a:rPr>
              <a:t>			</a:t>
            </a:r>
            <a:r>
              <a:rPr lang="tr-TR" sz="2400" b="1" dirty="0" err="1">
                <a:solidFill>
                  <a:srgbClr val="00A5B5"/>
                </a:solidFill>
              </a:rPr>
              <a:t>Ponta</a:t>
            </a:r>
            <a:r>
              <a:rPr lang="tr-TR" sz="2400" b="1" dirty="0">
                <a:solidFill>
                  <a:srgbClr val="00A5B5"/>
                </a:solidFill>
              </a:rPr>
              <a:t> </a:t>
            </a:r>
            <a:r>
              <a:rPr lang="tr-TR" sz="2400" b="1" dirty="0" err="1">
                <a:solidFill>
                  <a:srgbClr val="00A5B5"/>
                </a:solidFill>
              </a:rPr>
              <a:t>Delgada</a:t>
            </a:r>
            <a:r>
              <a:rPr lang="tr-TR" sz="2400" b="1" dirty="0">
                <a:solidFill>
                  <a:srgbClr val="00A5B5"/>
                </a:solidFill>
              </a:rPr>
              <a:t>/Portekiz</a:t>
            </a:r>
            <a:br>
              <a:rPr lang="tr-TR" sz="2400" b="1" dirty="0">
                <a:solidFill>
                  <a:srgbClr val="00A5B5"/>
                </a:solidFill>
              </a:rPr>
            </a:br>
            <a:r>
              <a:rPr lang="tr-TR" sz="2400" b="1" dirty="0">
                <a:solidFill>
                  <a:srgbClr val="00A5B5"/>
                </a:solidFill>
              </a:rPr>
              <a:t>	Yönetim Bilişim Sistemleri	</a:t>
            </a:r>
            <a:r>
              <a:rPr lang="tr-TR" sz="2400" b="1" dirty="0" err="1">
                <a:solidFill>
                  <a:srgbClr val="00A5B5"/>
                </a:solidFill>
              </a:rPr>
              <a:t>Instituto</a:t>
            </a:r>
            <a:r>
              <a:rPr lang="tr-TR" sz="2400" b="1" dirty="0">
                <a:solidFill>
                  <a:srgbClr val="00A5B5"/>
                </a:solidFill>
              </a:rPr>
              <a:t> </a:t>
            </a:r>
            <a:r>
              <a:rPr lang="tr-TR" sz="2400" b="1" dirty="0" err="1">
                <a:solidFill>
                  <a:srgbClr val="00A5B5"/>
                </a:solidFill>
              </a:rPr>
              <a:t>Politecnico</a:t>
            </a:r>
            <a:r>
              <a:rPr lang="tr-TR" sz="2400" b="1" dirty="0">
                <a:solidFill>
                  <a:srgbClr val="00A5B5"/>
                </a:solidFill>
              </a:rPr>
              <a:t> de Tomar		Tomar/Portekiz</a:t>
            </a:r>
            <a:br>
              <a:rPr lang="tr-TR" sz="2400" b="1" dirty="0">
                <a:solidFill>
                  <a:srgbClr val="00A5B5"/>
                </a:solidFill>
              </a:rPr>
            </a:br>
            <a:r>
              <a:rPr lang="tr-TR" sz="2400" b="1" dirty="0">
                <a:solidFill>
                  <a:srgbClr val="00A5B5"/>
                </a:solidFill>
              </a:rPr>
              <a:t>	Yönetim Bilişim Sistemleri	</a:t>
            </a:r>
            <a:r>
              <a:rPr lang="tr-TR" sz="2400" b="1" dirty="0" err="1">
                <a:solidFill>
                  <a:srgbClr val="00A5B5"/>
                </a:solidFill>
              </a:rPr>
              <a:t>Turība</a:t>
            </a:r>
            <a:r>
              <a:rPr lang="tr-TR" sz="2400" b="1" dirty="0">
                <a:solidFill>
                  <a:srgbClr val="00A5B5"/>
                </a:solidFill>
              </a:rPr>
              <a:t> </a:t>
            </a:r>
            <a:r>
              <a:rPr lang="tr-TR" sz="2400" b="1" dirty="0" err="1">
                <a:solidFill>
                  <a:srgbClr val="00A5B5"/>
                </a:solidFill>
              </a:rPr>
              <a:t>University</a:t>
            </a:r>
            <a:r>
              <a:rPr lang="tr-TR" sz="2400" b="1" dirty="0">
                <a:solidFill>
                  <a:srgbClr val="00A5B5"/>
                </a:solidFill>
              </a:rPr>
              <a:t>			Riga/Letonya</a:t>
            </a:r>
            <a:br>
              <a:rPr lang="tr-TR" sz="2400" b="1" dirty="0">
                <a:solidFill>
                  <a:srgbClr val="00A5B5"/>
                </a:solidFill>
              </a:rPr>
            </a:br>
            <a:r>
              <a:rPr lang="tr-TR" sz="2400" b="1" dirty="0">
                <a:solidFill>
                  <a:srgbClr val="00A5B5"/>
                </a:solidFill>
              </a:rPr>
              <a:t>	Yönetim Bilişim Sistemleri	</a:t>
            </a:r>
            <a:r>
              <a:rPr lang="en-US" sz="2400" b="1" dirty="0">
                <a:solidFill>
                  <a:srgbClr val="00A5B5"/>
                </a:solidFill>
              </a:rPr>
              <a:t>ISMA University of Applied Science </a:t>
            </a:r>
            <a:r>
              <a:rPr lang="tr-TR" sz="2400" b="1" dirty="0">
                <a:solidFill>
                  <a:srgbClr val="00A5B5"/>
                </a:solidFill>
              </a:rPr>
              <a:t>	Riga/Letonya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br>
              <a:rPr lang="tr-TR" sz="2000" b="1" dirty="0">
                <a:solidFill>
                  <a:schemeClr val="accent2"/>
                </a:solidFill>
              </a:rPr>
            </a:br>
            <a:endParaRPr lang="tr-TR" sz="2400"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2524"/>
            <a:ext cx="12192000" cy="544591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accent2"/>
                </a:solidFill>
              </a:rPr>
              <a:t>Yapılan Anlaşmalar</a:t>
            </a:r>
            <a:br>
              <a:rPr lang="tr-TR" sz="3600" b="1" dirty="0">
                <a:solidFill>
                  <a:schemeClr val="accent2"/>
                </a:solidFill>
              </a:rPr>
            </a:br>
            <a:br>
              <a:rPr lang="tr-TR" sz="3600" b="1" dirty="0">
                <a:solidFill>
                  <a:schemeClr val="accent2"/>
                </a:solidFill>
              </a:rPr>
            </a:b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Mühendislik ve Mimarlık Fakültesi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u="sng" dirty="0">
                <a:solidFill>
                  <a:schemeClr val="accent2"/>
                </a:solidFill>
              </a:rPr>
              <a:t>Bölüm				Anlaşmalı Olunan Üniversite		Şehir/Ülke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r>
              <a:rPr lang="tr-TR" sz="2400" b="1" dirty="0">
                <a:solidFill>
                  <a:srgbClr val="FF0000"/>
                </a:solidFill>
              </a:rPr>
              <a:t>Bilgisayar Mühendisliği		</a:t>
            </a:r>
            <a:r>
              <a:rPr lang="en-US" sz="2400" b="1" dirty="0">
                <a:solidFill>
                  <a:srgbClr val="FF0000"/>
                </a:solidFill>
              </a:rPr>
              <a:t>The European University of Atlantic</a:t>
            </a:r>
            <a:r>
              <a:rPr lang="tr-TR" sz="2400" b="1" dirty="0">
                <a:solidFill>
                  <a:srgbClr val="FF0000"/>
                </a:solidFill>
              </a:rPr>
              <a:t>	</a:t>
            </a:r>
            <a:r>
              <a:rPr lang="tr-TR" sz="2400" b="1" dirty="0" err="1">
                <a:solidFill>
                  <a:srgbClr val="FF0000"/>
                </a:solidFill>
              </a:rPr>
              <a:t>Santander</a:t>
            </a:r>
            <a:r>
              <a:rPr lang="tr-TR" sz="2400" b="1" dirty="0">
                <a:solidFill>
                  <a:srgbClr val="FF0000"/>
                </a:solidFill>
              </a:rPr>
              <a:t> /İspanya </a:t>
            </a:r>
            <a:br>
              <a:rPr lang="tr-TR" sz="2400" b="1" dirty="0">
                <a:solidFill>
                  <a:srgbClr val="FF0000"/>
                </a:solidFill>
              </a:rPr>
            </a:br>
            <a:r>
              <a:rPr lang="tr-TR" sz="2400" b="1" dirty="0">
                <a:solidFill>
                  <a:srgbClr val="FF0000"/>
                </a:solidFill>
              </a:rPr>
              <a:t>	Bilgisayar Mühendisliği		</a:t>
            </a:r>
            <a:r>
              <a:rPr lang="en-US" sz="2400" b="1" dirty="0">
                <a:solidFill>
                  <a:srgbClr val="FF0000"/>
                </a:solidFill>
              </a:rPr>
              <a:t>ISMA University of Applied Science </a:t>
            </a:r>
            <a:r>
              <a:rPr lang="tr-TR" sz="2400" b="1" dirty="0">
                <a:solidFill>
                  <a:srgbClr val="FF0000"/>
                </a:solidFill>
              </a:rPr>
              <a:t>	Riga /Letonya </a:t>
            </a:r>
            <a:br>
              <a:rPr lang="tr-TR" sz="2400" b="1" dirty="0">
                <a:solidFill>
                  <a:srgbClr val="FF0000"/>
                </a:solidFill>
              </a:rPr>
            </a:br>
            <a:r>
              <a:rPr lang="tr-TR" sz="2400" b="1" dirty="0">
                <a:solidFill>
                  <a:srgbClr val="FF0000"/>
                </a:solidFill>
              </a:rPr>
              <a:t>	Bilgisayar Mühendisliği		</a:t>
            </a:r>
            <a:r>
              <a:rPr lang="en-US" sz="2400" b="1" dirty="0">
                <a:solidFill>
                  <a:srgbClr val="FF0000"/>
                </a:solidFill>
              </a:rPr>
              <a:t>University of Salerno </a:t>
            </a:r>
            <a:r>
              <a:rPr lang="tr-TR" sz="2400" b="1" dirty="0">
                <a:solidFill>
                  <a:srgbClr val="FF0000"/>
                </a:solidFill>
              </a:rPr>
              <a:t>			</a:t>
            </a:r>
            <a:r>
              <a:rPr lang="tr-TR" sz="2400" b="1" dirty="0" err="1">
                <a:solidFill>
                  <a:srgbClr val="FF0000"/>
                </a:solidFill>
              </a:rPr>
              <a:t>Fisciano</a:t>
            </a:r>
            <a:r>
              <a:rPr lang="tr-TR" sz="2400" b="1" dirty="0">
                <a:solidFill>
                  <a:srgbClr val="FF0000"/>
                </a:solidFill>
              </a:rPr>
              <a:t> /İtalya</a:t>
            </a:r>
            <a:br>
              <a:rPr lang="tr-TR" sz="2400" b="1" dirty="0"/>
            </a:br>
            <a:r>
              <a:rPr lang="tr-TR" sz="2400" b="1" dirty="0"/>
              <a:t>	</a:t>
            </a:r>
            <a:r>
              <a:rPr lang="tr-TR" sz="2400" b="1" dirty="0">
                <a:solidFill>
                  <a:srgbClr val="644A00"/>
                </a:solidFill>
              </a:rPr>
              <a:t>Elektrik-E. Mühendisliği	</a:t>
            </a:r>
            <a:r>
              <a:rPr lang="en-US" sz="2400" b="1" dirty="0">
                <a:solidFill>
                  <a:srgbClr val="644A00"/>
                </a:solidFill>
              </a:rPr>
              <a:t>University of Salerno </a:t>
            </a:r>
            <a:r>
              <a:rPr lang="tr-TR" sz="2400" b="1" dirty="0">
                <a:solidFill>
                  <a:srgbClr val="644A00"/>
                </a:solidFill>
              </a:rPr>
              <a:t>			</a:t>
            </a:r>
            <a:r>
              <a:rPr lang="tr-TR" sz="2400" b="1" dirty="0" err="1">
                <a:solidFill>
                  <a:srgbClr val="644A00"/>
                </a:solidFill>
              </a:rPr>
              <a:t>Fisciano</a:t>
            </a:r>
            <a:r>
              <a:rPr lang="tr-TR" sz="2400" b="1" dirty="0">
                <a:solidFill>
                  <a:srgbClr val="644A00"/>
                </a:solidFill>
              </a:rPr>
              <a:t> /İtalya</a:t>
            </a:r>
            <a:br>
              <a:rPr lang="tr-TR" sz="2400" b="1" dirty="0">
                <a:solidFill>
                  <a:srgbClr val="644A00"/>
                </a:solidFill>
              </a:rPr>
            </a:br>
            <a:r>
              <a:rPr lang="tr-TR" sz="2400" b="1" dirty="0"/>
              <a:t>	Endüstri Mühendisliği		</a:t>
            </a:r>
            <a:r>
              <a:rPr lang="en-US" sz="2400" b="1" dirty="0"/>
              <a:t>The European University of Atlantic</a:t>
            </a:r>
            <a:r>
              <a:rPr lang="tr-TR" sz="2400" b="1" dirty="0"/>
              <a:t>	</a:t>
            </a:r>
            <a:r>
              <a:rPr lang="tr-TR" sz="2400" b="1" dirty="0" err="1"/>
              <a:t>Santander</a:t>
            </a:r>
            <a:r>
              <a:rPr lang="tr-TR" sz="2400" b="1" dirty="0"/>
              <a:t> /İspanya 	</a:t>
            </a:r>
            <a:br>
              <a:rPr lang="tr-TR" sz="2400" b="1" dirty="0"/>
            </a:br>
            <a:r>
              <a:rPr lang="tr-TR" sz="2400" b="1" dirty="0"/>
              <a:t>	Endüstri Mühendisliği		</a:t>
            </a:r>
            <a:r>
              <a:rPr lang="en-US" sz="2400" b="1" dirty="0"/>
              <a:t>ISMA University of Applied Science </a:t>
            </a:r>
            <a:r>
              <a:rPr lang="tr-TR" sz="2400" b="1" dirty="0"/>
              <a:t>	Riga /Letonya </a:t>
            </a:r>
            <a:br>
              <a:rPr lang="tr-TR" sz="2400" b="1" dirty="0"/>
            </a:br>
            <a:r>
              <a:rPr lang="tr-TR" sz="2400" b="1" dirty="0"/>
              <a:t>	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br>
              <a:rPr lang="tr-TR" sz="2400" b="1" dirty="0">
                <a:solidFill>
                  <a:schemeClr val="accent2"/>
                </a:solidFill>
              </a:rPr>
            </a:br>
            <a:r>
              <a:rPr lang="tr-TR" sz="2400" b="1" dirty="0">
                <a:solidFill>
                  <a:schemeClr val="accent2"/>
                </a:solidFill>
              </a:rPr>
              <a:t>	</a:t>
            </a:r>
            <a:br>
              <a:rPr lang="tr-TR" sz="2000" b="1" dirty="0">
                <a:solidFill>
                  <a:schemeClr val="accent2"/>
                </a:solidFill>
              </a:rPr>
            </a:br>
            <a:endParaRPr lang="tr-TR" sz="2400"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460" y="0"/>
            <a:ext cx="1098804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/>
                </a:solidFill>
              </a:rPr>
              <a:t>Erasmus+ Öğrenim Hareketliliğinden Kimler Faydalanabilir?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460" y="1288973"/>
            <a:ext cx="11305540" cy="424946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r-TR" dirty="0"/>
              <a:t>Başvuru sırasında kayıtlı olduğu </a:t>
            </a:r>
            <a:r>
              <a:rPr lang="tr-TR" dirty="0" err="1"/>
              <a:t>önlisans</a:t>
            </a:r>
            <a:r>
              <a:rPr lang="tr-TR" dirty="0"/>
              <a:t>, lisans ve lisansüstü programının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b="1" dirty="0"/>
              <a:t>en az ilk yarıyılını </a:t>
            </a:r>
            <a:r>
              <a:rPr lang="tr-TR" dirty="0"/>
              <a:t>tamamlamış olması (İngilizce hazırlık ve bilimsel hazırlık öğrencileri başvuramaz)</a:t>
            </a:r>
          </a:p>
          <a:p>
            <a:pPr marL="0" lvl="0" indent="0">
              <a:buNone/>
            </a:pPr>
            <a:endParaRPr lang="tr-TR" dirty="0"/>
          </a:p>
          <a:p>
            <a:pPr lvl="0"/>
            <a:r>
              <a:rPr lang="tr-TR" dirty="0"/>
              <a:t>Öğrencilerin son yarıyıldaki genel not ortalamasının en az </a:t>
            </a:r>
            <a:r>
              <a:rPr lang="tr-TR" dirty="0" err="1"/>
              <a:t>önlisans</a:t>
            </a:r>
            <a:r>
              <a:rPr lang="tr-TR" dirty="0"/>
              <a:t> ve lisans öğrencileri için </a:t>
            </a:r>
            <a:r>
              <a:rPr lang="tr-TR" b="1" dirty="0"/>
              <a:t>2.20/4.00</a:t>
            </a:r>
            <a:r>
              <a:rPr lang="tr-TR" dirty="0"/>
              <a:t>, lisansüstü öğrencilerinin ise en az </a:t>
            </a:r>
            <a:r>
              <a:rPr lang="tr-TR" b="1" dirty="0"/>
              <a:t>2.50/4.00</a:t>
            </a:r>
            <a:r>
              <a:rPr lang="tr-TR" dirty="0"/>
              <a:t> olması,</a:t>
            </a:r>
          </a:p>
          <a:p>
            <a:pPr marL="0" lvl="0" indent="0">
              <a:buNone/>
            </a:pPr>
            <a:endParaRPr lang="tr-TR" dirty="0"/>
          </a:p>
          <a:p>
            <a:pPr lvl="0"/>
            <a:r>
              <a:rPr lang="tr-TR" dirty="0"/>
              <a:t>İzmir </a:t>
            </a:r>
            <a:r>
              <a:rPr lang="tr-TR" dirty="0" err="1"/>
              <a:t>Bakırçay</a:t>
            </a:r>
            <a:r>
              <a:rPr lang="tr-TR" dirty="0"/>
              <a:t> Üniversitesi Yabancı Diller Yüksekokulu tarafından yapılacak olan İngilizce sınavından veya ÖSYM tarafından eşdeğerliliği kabul edilen bir sınavdan </a:t>
            </a:r>
            <a:r>
              <a:rPr lang="tr-TR" b="1" dirty="0"/>
              <a:t>en az 60 puan </a:t>
            </a:r>
            <a:r>
              <a:rPr lang="tr-TR" dirty="0"/>
              <a:t>alması,</a:t>
            </a:r>
          </a:p>
          <a:p>
            <a:pPr marL="0" lvl="0" indent="0">
              <a:buNone/>
            </a:pPr>
            <a:endParaRPr lang="tr-TR" dirty="0"/>
          </a:p>
          <a:p>
            <a:pPr lvl="0"/>
            <a:r>
              <a:rPr lang="tr-TR" dirty="0"/>
              <a:t>İmzalanmış olan anlaşmalarda belirtilen dil yeterliliği, not ortalaması ve benzeri ek koşulları sağlaması.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BC22E72C-EF9E-4798-8849-AB421F0F9E67}"/>
              </a:ext>
            </a:extLst>
          </p:cNvPr>
          <p:cNvSpPr/>
          <p:nvPr/>
        </p:nvSpPr>
        <p:spPr>
          <a:xfrm>
            <a:off x="6588085" y="605928"/>
            <a:ext cx="1784733" cy="2807778"/>
          </a:xfrm>
          <a:prstGeom prst="wedgeRectCallout">
            <a:avLst>
              <a:gd name="adj1" fmla="val 63650"/>
              <a:gd name="adj2" fmla="val 6799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YDS</a:t>
            </a:r>
          </a:p>
          <a:p>
            <a:pPr algn="ctr"/>
            <a:r>
              <a:rPr lang="tr-TR" b="1" dirty="0">
                <a:solidFill>
                  <a:schemeClr val="tx2"/>
                </a:solidFill>
              </a:rPr>
              <a:t>YÖKDİL</a:t>
            </a:r>
          </a:p>
          <a:p>
            <a:pPr algn="ctr"/>
            <a:r>
              <a:rPr lang="tr-TR" b="1" dirty="0">
                <a:solidFill>
                  <a:schemeClr val="tx2"/>
                </a:solidFill>
              </a:rPr>
              <a:t>CPE</a:t>
            </a:r>
          </a:p>
          <a:p>
            <a:pPr algn="ctr"/>
            <a:r>
              <a:rPr lang="tr-TR" b="1" dirty="0">
                <a:solidFill>
                  <a:schemeClr val="tx2"/>
                </a:solidFill>
              </a:rPr>
              <a:t>CAE</a:t>
            </a:r>
          </a:p>
          <a:p>
            <a:pPr algn="ctr"/>
            <a:r>
              <a:rPr lang="tr-TR" b="1" dirty="0">
                <a:solidFill>
                  <a:schemeClr val="tx2"/>
                </a:solidFill>
              </a:rPr>
              <a:t>TOEFL İBT</a:t>
            </a:r>
          </a:p>
          <a:p>
            <a:pPr algn="ctr"/>
            <a:r>
              <a:rPr lang="tr-TR" b="1" dirty="0">
                <a:solidFill>
                  <a:schemeClr val="tx2"/>
                </a:solidFill>
              </a:rPr>
              <a:t>PTE</a:t>
            </a:r>
          </a:p>
        </p:txBody>
      </p:sp>
    </p:spTree>
    <p:extLst>
      <p:ext uri="{BB962C8B-B14F-4D97-AF65-F5344CB8AC3E}">
        <p14:creationId xmlns:p14="http://schemas.microsoft.com/office/powerpoint/2010/main" val="5817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507" y="255638"/>
            <a:ext cx="1098804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2"/>
                </a:solidFill>
              </a:rPr>
              <a:t>Erasmus+ Öğrenim Hareketliliği Başvuru Süreci</a:t>
            </a:r>
            <a:endParaRPr lang="tr-TR" sz="2000" b="1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507" y="1636909"/>
            <a:ext cx="11180545" cy="3641171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Başvuracak öğrencilerin bölümlerine ait </a:t>
            </a:r>
            <a:r>
              <a:rPr lang="tr-TR" dirty="0" err="1"/>
              <a:t>kurumlararası</a:t>
            </a:r>
            <a:r>
              <a:rPr lang="tr-TR" dirty="0"/>
              <a:t> anlaşma olup olmadığını ve talep edilen dil yeterlilik koşullarını sağlayıp sağlamadığını kontrol etmeleri gerekmektedir. </a:t>
            </a:r>
          </a:p>
          <a:p>
            <a:endParaRPr lang="tr-TR" dirty="0"/>
          </a:p>
          <a:p>
            <a:r>
              <a:rPr lang="tr-TR" dirty="0"/>
              <a:t>Koordinatörlüğün web sayfasından başvuru ilanını dikkatlice okumaları ve başvuru formunu doldurmaları gerekmektedir. </a:t>
            </a:r>
          </a:p>
          <a:p>
            <a:endParaRPr lang="tr-TR" dirty="0"/>
          </a:p>
          <a:p>
            <a:r>
              <a:rPr lang="tr-TR" dirty="0"/>
              <a:t>İngilizce dil puanı olmayan veya var olan puanını yükseltmek isteyen öğrencilerin Yabancı Diller Yüksekokulunun yapacağı sınava girmeleri gerekmektedir.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711952"/>
            <a:ext cx="12192000" cy="1146048"/>
          </a:xfrm>
          <a:prstGeom prst="rect">
            <a:avLst/>
          </a:prstGeom>
          <a:solidFill>
            <a:srgbClr val="00A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" y="6019770"/>
            <a:ext cx="2519701" cy="5232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64" y="6173937"/>
            <a:ext cx="1866524" cy="202732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959C7B84-119B-43FD-A342-3C7C8704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0" y="315013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Erasmus+ Hibeleri</a:t>
            </a:r>
            <a:endParaRPr lang="tr-TR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3C25C53-A454-47DB-8037-C7535538D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17986"/>
              </p:ext>
            </p:extLst>
          </p:nvPr>
        </p:nvGraphicFramePr>
        <p:xfrm>
          <a:off x="638027" y="1506760"/>
          <a:ext cx="9082269" cy="37238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94960">
                  <a:extLst>
                    <a:ext uri="{9D8B030D-6E8A-4147-A177-3AD203B41FA5}">
                      <a16:colId xmlns:a16="http://schemas.microsoft.com/office/drawing/2014/main" val="1105995375"/>
                    </a:ext>
                  </a:extLst>
                </a:gridCol>
                <a:gridCol w="4145282">
                  <a:extLst>
                    <a:ext uri="{9D8B030D-6E8A-4147-A177-3AD203B41FA5}">
                      <a16:colId xmlns:a16="http://schemas.microsoft.com/office/drawing/2014/main" val="1263888712"/>
                    </a:ext>
                  </a:extLst>
                </a:gridCol>
                <a:gridCol w="1942027">
                  <a:extLst>
                    <a:ext uri="{9D8B030D-6E8A-4147-A177-3AD203B41FA5}">
                      <a16:colId xmlns:a16="http://schemas.microsoft.com/office/drawing/2014/main" val="3608347826"/>
                    </a:ext>
                  </a:extLst>
                </a:gridCol>
              </a:tblGrid>
              <a:tr h="59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Ülke Grupları </a:t>
                      </a:r>
                    </a:p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tr-TR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Hareketlilikte Misafir Olunan Ülkeler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Aylık Hibe Öğrenim (Avro)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831536"/>
                  </a:ext>
                </a:extLst>
              </a:tr>
              <a:tr h="1706770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1.ve 2.Grup Program Ülkeleri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Birleşik Krallık, Danimarka, Finlandiya, İrlanda, İsveç, İzlanda, Lihtenştayn, Lüksemburg, Norveç, Almanya, Avusturya, Belçika, Fransa, Güney Kıbrıs, Hollanda, İspanya, İtalya, Malta, Portekiz, Yunanistan,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063998"/>
                  </a:ext>
                </a:extLst>
              </a:tr>
              <a:tr h="1422308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3.Grup Program Ülkeleri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Bulgaristan, Çek Cumhuriyeti, Estonya, Hırvatistan, Letonya, Litvanya, Macaristan, Makedonya, Polonya, Romanya, Sırbistan, Slovakya, Slovenya, Türkiye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56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16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n_Şablon" id="{BD6749EE-9008-44E4-869F-FC0E48C59E83}" vid="{D5C8C42B-9595-45F5-835D-5F1352AB12E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Son_Şablon</Template>
  <TotalTime>602</TotalTime>
  <Words>803</Words>
  <Application>Microsoft Office PowerPoint</Application>
  <PresentationFormat>Geniş ekran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Erasmus+ Programı Nedir? </vt:lpstr>
      <vt:lpstr>Erasmus+ Programı Nedir?</vt:lpstr>
      <vt:lpstr>Yapılan Anlaşmalar   Fen Edebiyat Fakültesi  Bölüm  Anlaşmalı Olunan Üniversite    Şehir/Ülke  Coğrafya Stefancel Mare University of Suceava   Suceava/Romanya  Sosyoloji Nicolaus Copernicus University    Torun/Polonya  Sosyoloji  Panteion University of Social and Political Sciences Atina/Yunanistan   İktisadi ve İdari Bilimler Fakültesi  Bölüm   Anlaşmalı Olunan Üniversite    Şehir/Ülke  İktisat   University of Azores     Ponta Delgada/Portekiz  İktisat   University of Belgrade     Belgrad/Sırbistan  İşletme   University of Azores     Ponta Delgada/Portekiz   </vt:lpstr>
      <vt:lpstr>Yapılan Anlaşmalar   İktisadi ve İdari Bilimler Fakültesi  Bölüm    Anlaşmalı Olunan Üniversite  Şehir/Ülke  Yönetim Bilişim Sistemleri University of Thessaly   Volos/Yunanistan  Yönetim Bilişim Sistemleri  The European University of Atlantic  Santander /İspanya  Yönetim Bilişim Sistemleri University of Azores   Ponta Delgada/Portekiz  Yönetim Bilişim Sistemleri Instituto Politecnico de Tomar  Tomar/Portekiz  Yönetim Bilişim Sistemleri Turība University   Riga/Letonya  Yönetim Bilişim Sistemleri ISMA University of Applied Science  Riga/Letonya     </vt:lpstr>
      <vt:lpstr>Yapılan Anlaşmalar   Mühendislik ve Mimarlık Fakültesi  Bölüm    Anlaşmalı Olunan Üniversite  Şehir/Ülke  Bilgisayar Mühendisliği  The European University of Atlantic Santander /İspanya   Bilgisayar Mühendisliği  ISMA University of Applied Science  Riga /Letonya   Bilgisayar Mühendisliği  University of Salerno    Fisciano /İtalya  Elektrik-E. Mühendisliği University of Salerno    Fisciano /İtalya  Endüstri Mühendisliği  The European University of Atlantic Santander /İspanya    Endüstri Mühendisliği  ISMA University of Applied Science  Riga /Letonya        </vt:lpstr>
      <vt:lpstr>Erasmus+ Öğrenim Hareketliliğinden Kimler Faydalanabilir?</vt:lpstr>
      <vt:lpstr>Erasmus+ Öğrenim Hareketliliği Başvuru Süreci</vt:lpstr>
      <vt:lpstr>Erasmus+ Hibeleri</vt:lpstr>
      <vt:lpstr>Erasmus+ Hibeleri</vt:lpstr>
      <vt:lpstr>Erasmus+ Hibeleri</vt:lpstr>
      <vt:lpstr>Erasmus+ Hibeleri</vt:lpstr>
      <vt:lpstr>PowerPoint Sunusu</vt:lpstr>
      <vt:lpstr>Erasmus+ Öğrenim Hareketliliği Yerleştirme Kriterleri</vt:lpstr>
      <vt:lpstr>Erasmus+ Dil Desteği ve Sınavı</vt:lpstr>
      <vt:lpstr>ULUSLARARASI İLİŞKİLER VE DEĞİŞİM PROGRAMLARI KOORDİNATÖRLÜĞÜ  uik.bakircay.edu.tr erasmus@bakircay.edu.tr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Bahar TAŞAR</dc:creator>
  <cp:lastModifiedBy>Bahar TAŞAR</cp:lastModifiedBy>
  <cp:revision>33</cp:revision>
  <cp:lastPrinted>2020-02-25T11:28:58Z</cp:lastPrinted>
  <dcterms:created xsi:type="dcterms:W3CDTF">2020-02-10T13:08:23Z</dcterms:created>
  <dcterms:modified xsi:type="dcterms:W3CDTF">2020-03-02T06:23:32Z</dcterms:modified>
</cp:coreProperties>
</file>